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8" r:id="rId15"/>
    <p:sldId id="269" r:id="rId16"/>
    <p:sldId id="270" r:id="rId17"/>
    <p:sldId id="271"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p:restoredTop sz="96327"/>
  </p:normalViewPr>
  <p:slideViewPr>
    <p:cSldViewPr snapToGrid="0" snapToObjects="1">
      <p:cViewPr>
        <p:scale>
          <a:sx n="65" d="100"/>
          <a:sy n="65" d="100"/>
        </p:scale>
        <p:origin x="896"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CCD6E4-CBB1-44DE-82A7-CE976516F78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DE74F2A-FBB4-49C4-A6ED-6C1CB512D69E}">
      <dgm:prSet/>
      <dgm:spPr/>
      <dgm:t>
        <a:bodyPr/>
        <a:lstStyle/>
        <a:p>
          <a:r>
            <a:rPr lang="en-US"/>
            <a:t>Music 21</a:t>
          </a:r>
        </a:p>
      </dgm:t>
    </dgm:pt>
    <dgm:pt modelId="{09658DF1-51D7-44B9-82B6-945F19E1E27C}" type="parTrans" cxnId="{54E8F486-877E-4298-9075-E8C86A022C5C}">
      <dgm:prSet/>
      <dgm:spPr/>
      <dgm:t>
        <a:bodyPr/>
        <a:lstStyle/>
        <a:p>
          <a:endParaRPr lang="en-US"/>
        </a:p>
      </dgm:t>
    </dgm:pt>
    <dgm:pt modelId="{7548E2C4-55D3-472A-915F-692B4024E7DB}" type="sibTrans" cxnId="{54E8F486-877E-4298-9075-E8C86A022C5C}">
      <dgm:prSet/>
      <dgm:spPr/>
      <dgm:t>
        <a:bodyPr/>
        <a:lstStyle/>
        <a:p>
          <a:endParaRPr lang="en-US"/>
        </a:p>
      </dgm:t>
    </dgm:pt>
    <dgm:pt modelId="{BBC4FA9F-9583-4DAE-B7FC-B4B6C2BB0609}">
      <dgm:prSet/>
      <dgm:spPr/>
      <dgm:t>
        <a:bodyPr/>
        <a:lstStyle/>
        <a:p>
          <a:r>
            <a:rPr lang="en-US"/>
            <a:t>CNN model(Wave net)</a:t>
          </a:r>
        </a:p>
      </dgm:t>
    </dgm:pt>
    <dgm:pt modelId="{606D0DE6-4449-43FC-9951-4264096E0BD7}" type="parTrans" cxnId="{CB46F6DF-53C6-4B14-AF8C-36A9D287100A}">
      <dgm:prSet/>
      <dgm:spPr/>
      <dgm:t>
        <a:bodyPr/>
        <a:lstStyle/>
        <a:p>
          <a:endParaRPr lang="en-US"/>
        </a:p>
      </dgm:t>
    </dgm:pt>
    <dgm:pt modelId="{23D3B1B1-C61D-4A38-9C28-317074A5C673}" type="sibTrans" cxnId="{CB46F6DF-53C6-4B14-AF8C-36A9D287100A}">
      <dgm:prSet/>
      <dgm:spPr/>
      <dgm:t>
        <a:bodyPr/>
        <a:lstStyle/>
        <a:p>
          <a:endParaRPr lang="en-US"/>
        </a:p>
      </dgm:t>
    </dgm:pt>
    <dgm:pt modelId="{E42C5A9A-3EA8-46EA-9873-2B75430014FF}">
      <dgm:prSet/>
      <dgm:spPr/>
      <dgm:t>
        <a:bodyPr/>
        <a:lstStyle/>
        <a:p>
          <a:r>
            <a:rPr lang="en-US"/>
            <a:t>RNN model(LSTM)</a:t>
          </a:r>
        </a:p>
      </dgm:t>
    </dgm:pt>
    <dgm:pt modelId="{5A38F2B6-9A7F-42D0-AAD0-F5F326C686E2}" type="parTrans" cxnId="{0D7734F4-60F0-4F12-87A0-8D536AC585B0}">
      <dgm:prSet/>
      <dgm:spPr/>
      <dgm:t>
        <a:bodyPr/>
        <a:lstStyle/>
        <a:p>
          <a:endParaRPr lang="en-US"/>
        </a:p>
      </dgm:t>
    </dgm:pt>
    <dgm:pt modelId="{7BA51FC0-97C2-4BEB-8D6D-0CA153C2FE75}" type="sibTrans" cxnId="{0D7734F4-60F0-4F12-87A0-8D536AC585B0}">
      <dgm:prSet/>
      <dgm:spPr/>
      <dgm:t>
        <a:bodyPr/>
        <a:lstStyle/>
        <a:p>
          <a:endParaRPr lang="en-US"/>
        </a:p>
      </dgm:t>
    </dgm:pt>
    <dgm:pt modelId="{7E7BC22E-64C7-FB4C-8C92-2E3393B0C75D}" type="pres">
      <dgm:prSet presAssocID="{D5CCD6E4-CBB1-44DE-82A7-CE976516F783}" presName="vert0" presStyleCnt="0">
        <dgm:presLayoutVars>
          <dgm:dir/>
          <dgm:animOne val="branch"/>
          <dgm:animLvl val="lvl"/>
        </dgm:presLayoutVars>
      </dgm:prSet>
      <dgm:spPr/>
    </dgm:pt>
    <dgm:pt modelId="{2DC6372F-FA79-7943-86EA-514C8794410C}" type="pres">
      <dgm:prSet presAssocID="{8DE74F2A-FBB4-49C4-A6ED-6C1CB512D69E}" presName="thickLine" presStyleLbl="alignNode1" presStyleIdx="0" presStyleCnt="3"/>
      <dgm:spPr/>
    </dgm:pt>
    <dgm:pt modelId="{DD6AEFE7-CAD5-AB4B-AE3A-974C05E6D4F1}" type="pres">
      <dgm:prSet presAssocID="{8DE74F2A-FBB4-49C4-A6ED-6C1CB512D69E}" presName="horz1" presStyleCnt="0"/>
      <dgm:spPr/>
    </dgm:pt>
    <dgm:pt modelId="{F7AE67B3-E25E-7B48-868E-A58C1CD3C759}" type="pres">
      <dgm:prSet presAssocID="{8DE74F2A-FBB4-49C4-A6ED-6C1CB512D69E}" presName="tx1" presStyleLbl="revTx" presStyleIdx="0" presStyleCnt="3"/>
      <dgm:spPr/>
    </dgm:pt>
    <dgm:pt modelId="{516209DD-1D48-E34D-B4A2-E6158A2296EC}" type="pres">
      <dgm:prSet presAssocID="{8DE74F2A-FBB4-49C4-A6ED-6C1CB512D69E}" presName="vert1" presStyleCnt="0"/>
      <dgm:spPr/>
    </dgm:pt>
    <dgm:pt modelId="{58EC2D22-89F4-5945-AAA9-B6FAF11B0D3C}" type="pres">
      <dgm:prSet presAssocID="{BBC4FA9F-9583-4DAE-B7FC-B4B6C2BB0609}" presName="thickLine" presStyleLbl="alignNode1" presStyleIdx="1" presStyleCnt="3"/>
      <dgm:spPr/>
    </dgm:pt>
    <dgm:pt modelId="{A9914593-6F53-8F49-894A-9712659B45F4}" type="pres">
      <dgm:prSet presAssocID="{BBC4FA9F-9583-4DAE-B7FC-B4B6C2BB0609}" presName="horz1" presStyleCnt="0"/>
      <dgm:spPr/>
    </dgm:pt>
    <dgm:pt modelId="{E54C50EC-F3AE-664B-967F-2D617EE13152}" type="pres">
      <dgm:prSet presAssocID="{BBC4FA9F-9583-4DAE-B7FC-B4B6C2BB0609}" presName="tx1" presStyleLbl="revTx" presStyleIdx="1" presStyleCnt="3"/>
      <dgm:spPr/>
    </dgm:pt>
    <dgm:pt modelId="{A40A1F30-9528-674C-9B00-1CC2C42A27B2}" type="pres">
      <dgm:prSet presAssocID="{BBC4FA9F-9583-4DAE-B7FC-B4B6C2BB0609}" presName="vert1" presStyleCnt="0"/>
      <dgm:spPr/>
    </dgm:pt>
    <dgm:pt modelId="{6816C98F-1EBB-2C4D-8F8D-26000D83442E}" type="pres">
      <dgm:prSet presAssocID="{E42C5A9A-3EA8-46EA-9873-2B75430014FF}" presName="thickLine" presStyleLbl="alignNode1" presStyleIdx="2" presStyleCnt="3"/>
      <dgm:spPr/>
    </dgm:pt>
    <dgm:pt modelId="{1335C1C9-A818-B241-A80A-2360E3A49E10}" type="pres">
      <dgm:prSet presAssocID="{E42C5A9A-3EA8-46EA-9873-2B75430014FF}" presName="horz1" presStyleCnt="0"/>
      <dgm:spPr/>
    </dgm:pt>
    <dgm:pt modelId="{91B2F0AD-4482-7842-AD0A-C0698DF335FF}" type="pres">
      <dgm:prSet presAssocID="{E42C5A9A-3EA8-46EA-9873-2B75430014FF}" presName="tx1" presStyleLbl="revTx" presStyleIdx="2" presStyleCnt="3"/>
      <dgm:spPr/>
    </dgm:pt>
    <dgm:pt modelId="{4A071D91-94A4-3045-BBF1-21009CD5C0F6}" type="pres">
      <dgm:prSet presAssocID="{E42C5A9A-3EA8-46EA-9873-2B75430014FF}" presName="vert1" presStyleCnt="0"/>
      <dgm:spPr/>
    </dgm:pt>
  </dgm:ptLst>
  <dgm:cxnLst>
    <dgm:cxn modelId="{CE59DA4D-13EC-E244-8BAD-721BFCD77999}" type="presOf" srcId="{D5CCD6E4-CBB1-44DE-82A7-CE976516F783}" destId="{7E7BC22E-64C7-FB4C-8C92-2E3393B0C75D}" srcOrd="0" destOrd="0" presId="urn:microsoft.com/office/officeart/2008/layout/LinedList"/>
    <dgm:cxn modelId="{54E8F486-877E-4298-9075-E8C86A022C5C}" srcId="{D5CCD6E4-CBB1-44DE-82A7-CE976516F783}" destId="{8DE74F2A-FBB4-49C4-A6ED-6C1CB512D69E}" srcOrd="0" destOrd="0" parTransId="{09658DF1-51D7-44B9-82B6-945F19E1E27C}" sibTransId="{7548E2C4-55D3-472A-915F-692B4024E7DB}"/>
    <dgm:cxn modelId="{02B8F29E-C53D-9445-8C4D-0C6E6D1B77CF}" type="presOf" srcId="{E42C5A9A-3EA8-46EA-9873-2B75430014FF}" destId="{91B2F0AD-4482-7842-AD0A-C0698DF335FF}" srcOrd="0" destOrd="0" presId="urn:microsoft.com/office/officeart/2008/layout/LinedList"/>
    <dgm:cxn modelId="{4F41D5DD-BA75-6B4E-8F3C-F929DC759ECD}" type="presOf" srcId="{BBC4FA9F-9583-4DAE-B7FC-B4B6C2BB0609}" destId="{E54C50EC-F3AE-664B-967F-2D617EE13152}" srcOrd="0" destOrd="0" presId="urn:microsoft.com/office/officeart/2008/layout/LinedList"/>
    <dgm:cxn modelId="{CB46F6DF-53C6-4B14-AF8C-36A9D287100A}" srcId="{D5CCD6E4-CBB1-44DE-82A7-CE976516F783}" destId="{BBC4FA9F-9583-4DAE-B7FC-B4B6C2BB0609}" srcOrd="1" destOrd="0" parTransId="{606D0DE6-4449-43FC-9951-4264096E0BD7}" sibTransId="{23D3B1B1-C61D-4A38-9C28-317074A5C673}"/>
    <dgm:cxn modelId="{0D7734F4-60F0-4F12-87A0-8D536AC585B0}" srcId="{D5CCD6E4-CBB1-44DE-82A7-CE976516F783}" destId="{E42C5A9A-3EA8-46EA-9873-2B75430014FF}" srcOrd="2" destOrd="0" parTransId="{5A38F2B6-9A7F-42D0-AAD0-F5F326C686E2}" sibTransId="{7BA51FC0-97C2-4BEB-8D6D-0CA153C2FE75}"/>
    <dgm:cxn modelId="{14764BF4-673F-C841-891A-58EEB57F1F3E}" type="presOf" srcId="{8DE74F2A-FBB4-49C4-A6ED-6C1CB512D69E}" destId="{F7AE67B3-E25E-7B48-868E-A58C1CD3C759}" srcOrd="0" destOrd="0" presId="urn:microsoft.com/office/officeart/2008/layout/LinedList"/>
    <dgm:cxn modelId="{0E545480-AB72-8748-BC10-7DA372BC4CB1}" type="presParOf" srcId="{7E7BC22E-64C7-FB4C-8C92-2E3393B0C75D}" destId="{2DC6372F-FA79-7943-86EA-514C8794410C}" srcOrd="0" destOrd="0" presId="urn:microsoft.com/office/officeart/2008/layout/LinedList"/>
    <dgm:cxn modelId="{EADD96E4-9A58-1D45-BE59-83D388FC182A}" type="presParOf" srcId="{7E7BC22E-64C7-FB4C-8C92-2E3393B0C75D}" destId="{DD6AEFE7-CAD5-AB4B-AE3A-974C05E6D4F1}" srcOrd="1" destOrd="0" presId="urn:microsoft.com/office/officeart/2008/layout/LinedList"/>
    <dgm:cxn modelId="{DDB192F0-3918-044A-9066-08B49F66BDE1}" type="presParOf" srcId="{DD6AEFE7-CAD5-AB4B-AE3A-974C05E6D4F1}" destId="{F7AE67B3-E25E-7B48-868E-A58C1CD3C759}" srcOrd="0" destOrd="0" presId="urn:microsoft.com/office/officeart/2008/layout/LinedList"/>
    <dgm:cxn modelId="{5F8980A1-841E-634F-B748-D15E9BACA577}" type="presParOf" srcId="{DD6AEFE7-CAD5-AB4B-AE3A-974C05E6D4F1}" destId="{516209DD-1D48-E34D-B4A2-E6158A2296EC}" srcOrd="1" destOrd="0" presId="urn:microsoft.com/office/officeart/2008/layout/LinedList"/>
    <dgm:cxn modelId="{AB484CAE-21C1-EC4C-A546-29ABB5778038}" type="presParOf" srcId="{7E7BC22E-64C7-FB4C-8C92-2E3393B0C75D}" destId="{58EC2D22-89F4-5945-AAA9-B6FAF11B0D3C}" srcOrd="2" destOrd="0" presId="urn:microsoft.com/office/officeart/2008/layout/LinedList"/>
    <dgm:cxn modelId="{54E73D51-14FA-F044-98F1-90841D6567CC}" type="presParOf" srcId="{7E7BC22E-64C7-FB4C-8C92-2E3393B0C75D}" destId="{A9914593-6F53-8F49-894A-9712659B45F4}" srcOrd="3" destOrd="0" presId="urn:microsoft.com/office/officeart/2008/layout/LinedList"/>
    <dgm:cxn modelId="{5E63A496-6A65-F24D-9654-D94E0B4A0FC0}" type="presParOf" srcId="{A9914593-6F53-8F49-894A-9712659B45F4}" destId="{E54C50EC-F3AE-664B-967F-2D617EE13152}" srcOrd="0" destOrd="0" presId="urn:microsoft.com/office/officeart/2008/layout/LinedList"/>
    <dgm:cxn modelId="{B639A271-6A4B-194D-AC7A-75887CF97D60}" type="presParOf" srcId="{A9914593-6F53-8F49-894A-9712659B45F4}" destId="{A40A1F30-9528-674C-9B00-1CC2C42A27B2}" srcOrd="1" destOrd="0" presId="urn:microsoft.com/office/officeart/2008/layout/LinedList"/>
    <dgm:cxn modelId="{47DDDE78-BB46-8F49-B582-A26FC491DF16}" type="presParOf" srcId="{7E7BC22E-64C7-FB4C-8C92-2E3393B0C75D}" destId="{6816C98F-1EBB-2C4D-8F8D-26000D83442E}" srcOrd="4" destOrd="0" presId="urn:microsoft.com/office/officeart/2008/layout/LinedList"/>
    <dgm:cxn modelId="{146B163E-D15B-024B-B74C-93119D49E2BD}" type="presParOf" srcId="{7E7BC22E-64C7-FB4C-8C92-2E3393B0C75D}" destId="{1335C1C9-A818-B241-A80A-2360E3A49E10}" srcOrd="5" destOrd="0" presId="urn:microsoft.com/office/officeart/2008/layout/LinedList"/>
    <dgm:cxn modelId="{5AB6A0A4-65D9-1946-A8E9-30452CBF59C5}" type="presParOf" srcId="{1335C1C9-A818-B241-A80A-2360E3A49E10}" destId="{91B2F0AD-4482-7842-AD0A-C0698DF335FF}" srcOrd="0" destOrd="0" presId="urn:microsoft.com/office/officeart/2008/layout/LinedList"/>
    <dgm:cxn modelId="{1E343574-5A46-7F44-97C0-9BD76AEFD8CF}" type="presParOf" srcId="{1335C1C9-A818-B241-A80A-2360E3A49E10}" destId="{4A071D91-94A4-3045-BBF1-21009CD5C0F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6372F-FA79-7943-86EA-514C8794410C}">
      <dsp:nvSpPr>
        <dsp:cNvPr id="0" name=""/>
        <dsp:cNvSpPr/>
      </dsp:nvSpPr>
      <dsp:spPr>
        <a:xfrm>
          <a:off x="0" y="1197"/>
          <a:ext cx="74854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AE67B3-E25E-7B48-868E-A58C1CD3C759}">
      <dsp:nvSpPr>
        <dsp:cNvPr id="0" name=""/>
        <dsp:cNvSpPr/>
      </dsp:nvSpPr>
      <dsp:spPr>
        <a:xfrm>
          <a:off x="0" y="1197"/>
          <a:ext cx="7485413" cy="816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Music 21</a:t>
          </a:r>
        </a:p>
      </dsp:txBody>
      <dsp:txXfrm>
        <a:off x="0" y="1197"/>
        <a:ext cx="7485413" cy="816763"/>
      </dsp:txXfrm>
    </dsp:sp>
    <dsp:sp modelId="{58EC2D22-89F4-5945-AAA9-B6FAF11B0D3C}">
      <dsp:nvSpPr>
        <dsp:cNvPr id="0" name=""/>
        <dsp:cNvSpPr/>
      </dsp:nvSpPr>
      <dsp:spPr>
        <a:xfrm>
          <a:off x="0" y="817961"/>
          <a:ext cx="74854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4C50EC-F3AE-664B-967F-2D617EE13152}">
      <dsp:nvSpPr>
        <dsp:cNvPr id="0" name=""/>
        <dsp:cNvSpPr/>
      </dsp:nvSpPr>
      <dsp:spPr>
        <a:xfrm>
          <a:off x="0" y="817961"/>
          <a:ext cx="7485413" cy="816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CNN model(Wave net)</a:t>
          </a:r>
        </a:p>
      </dsp:txBody>
      <dsp:txXfrm>
        <a:off x="0" y="817961"/>
        <a:ext cx="7485413" cy="816763"/>
      </dsp:txXfrm>
    </dsp:sp>
    <dsp:sp modelId="{6816C98F-1EBB-2C4D-8F8D-26000D83442E}">
      <dsp:nvSpPr>
        <dsp:cNvPr id="0" name=""/>
        <dsp:cNvSpPr/>
      </dsp:nvSpPr>
      <dsp:spPr>
        <a:xfrm>
          <a:off x="0" y="1634725"/>
          <a:ext cx="74854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B2F0AD-4482-7842-AD0A-C0698DF335FF}">
      <dsp:nvSpPr>
        <dsp:cNvPr id="0" name=""/>
        <dsp:cNvSpPr/>
      </dsp:nvSpPr>
      <dsp:spPr>
        <a:xfrm>
          <a:off x="0" y="1634725"/>
          <a:ext cx="7485413" cy="816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RNN model(LSTM)</a:t>
          </a:r>
        </a:p>
      </dsp:txBody>
      <dsp:txXfrm>
        <a:off x="0" y="1634725"/>
        <a:ext cx="7485413" cy="81676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299C-E327-7B4D-B270-D4FAC5260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BE499B-0555-AD4B-8157-379F62988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5796E4-759C-C548-8556-FA3C59017B0E}"/>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8FE5F5D2-0558-0541-A828-B15151504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02F71-0AEB-164F-8E46-2C5762B414EE}"/>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906202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A4FBD-DBBE-4B42-B405-ADBEAFC8AA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021448-698A-AB40-A4B1-CF8DFAF814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11DC0-075C-A940-A275-F99EE4DD05D9}"/>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F3669733-482E-D340-84AB-66B196B1B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30986-8AE9-FD42-934F-24B9677B6B28}"/>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3818546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F31870-752F-FA4D-8312-021637E109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3EB1E7-D75A-4E41-9621-AEAD047E98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5E89-A62E-7B44-8B90-C86BE9C341E6}"/>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D3A2B2FB-DAAB-0142-84C4-B1C710CF7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D55CE-B9CE-DE45-B5F2-663493007C83}"/>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2202213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B503-183F-2A40-8A00-EE7702F33E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733501-CB62-BF49-BA63-D0DC36EB66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D5A44-0F28-B24B-87E1-08DA262E298F}"/>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CDCA07A6-71DE-AD40-A76B-AA909EF15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390D12-89FE-B245-9C96-AC3799197F69}"/>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79665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2386B-353A-D84A-95B0-3D087D24F6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D81E09-B92B-EA4F-A6F7-4277AA1A35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FB7A2E-9D6D-184E-A9F0-5D02453DB288}"/>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C03695CA-A6A0-384D-9EE7-16DD0E4AB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B9101-B8E9-C343-91B5-78202C9FDD60}"/>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1882277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D0F7-3F2C-EE4C-9519-F7CAA0A95F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61A049-C979-1E47-87E7-162FEEF89F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C9B77E-C22C-6B45-BA42-EDAA2052D5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C4D479-5FF0-8D45-8B84-739AF72E5057}"/>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6" name="Footer Placeholder 5">
            <a:extLst>
              <a:ext uri="{FF2B5EF4-FFF2-40B4-BE49-F238E27FC236}">
                <a16:creationId xmlns:a16="http://schemas.microsoft.com/office/drawing/2014/main" id="{3B80E69D-F695-A640-B359-0E2FBF2D6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F0A9FE-B6F9-D94F-A1AA-531029FA5FAE}"/>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3563182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BF20-C8EB-F146-AB88-8B37384CEA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C83B28-2CDE-1841-B55A-052A410183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FC6C5C-2B79-714B-91B2-F712A1FF92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D259D1-3507-604D-8E6F-A53D066FE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3103E5-6E72-CD4F-A339-91D6658E42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226E28-5E22-F64A-99C5-8B5E4ACB6A3F}"/>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8" name="Footer Placeholder 7">
            <a:extLst>
              <a:ext uri="{FF2B5EF4-FFF2-40B4-BE49-F238E27FC236}">
                <a16:creationId xmlns:a16="http://schemas.microsoft.com/office/drawing/2014/main" id="{B0298CC6-B604-764A-9214-B36D20DA55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DF268A-1D23-D449-BB58-DE818BD2E1C4}"/>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844149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6913-4727-CB45-8908-C77EC2DBB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0CF157-DEB2-544E-BF07-EF6B4F831283}"/>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4" name="Footer Placeholder 3">
            <a:extLst>
              <a:ext uri="{FF2B5EF4-FFF2-40B4-BE49-F238E27FC236}">
                <a16:creationId xmlns:a16="http://schemas.microsoft.com/office/drawing/2014/main" id="{9FC17E34-E9B9-6647-9662-1F4825FB6B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A811EB-E94E-464A-A6C9-AE548463ABB5}"/>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525696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0C67B1-D4F7-8B4A-87C3-77645EE3DF7F}"/>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3" name="Footer Placeholder 2">
            <a:extLst>
              <a:ext uri="{FF2B5EF4-FFF2-40B4-BE49-F238E27FC236}">
                <a16:creationId xmlns:a16="http://schemas.microsoft.com/office/drawing/2014/main" id="{617D64B8-6650-D04A-81DF-CC6C9126EB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E827B0-3610-CD4F-B374-A6E1F2F6F037}"/>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2672155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61D99-A71F-EE46-9B52-866573664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53E74D-A943-BC44-8BD2-D341FE12CB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9D23F0-60CF-D44B-917C-3B8A85B7E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F27F19-0D69-7B45-94D4-7AB68F1AB9D2}"/>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6" name="Footer Placeholder 5">
            <a:extLst>
              <a:ext uri="{FF2B5EF4-FFF2-40B4-BE49-F238E27FC236}">
                <a16:creationId xmlns:a16="http://schemas.microsoft.com/office/drawing/2014/main" id="{FCEDD4E5-6EDC-4C46-95EB-37CC7018C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D42EA2-E315-CB44-91F1-968D59A54483}"/>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971850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89BE-380A-B04B-97C6-FA2366B8B6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1E7E28-6C95-2046-8FD7-56821AD2F2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0C5BE1-09FD-EE41-AE00-9052CC81E9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86FDE0-938F-BE42-B9B5-F36113401035}"/>
              </a:ext>
            </a:extLst>
          </p:cNvPr>
          <p:cNvSpPr>
            <a:spLocks noGrp="1"/>
          </p:cNvSpPr>
          <p:nvPr>
            <p:ph type="dt" sz="half" idx="10"/>
          </p:nvPr>
        </p:nvSpPr>
        <p:spPr/>
        <p:txBody>
          <a:bodyPr/>
          <a:lstStyle/>
          <a:p>
            <a:fld id="{778DD4CC-574D-B042-8A7D-20485149CB94}" type="datetimeFigureOut">
              <a:rPr lang="en-US" smtClean="0"/>
              <a:t>2/4/22</a:t>
            </a:fld>
            <a:endParaRPr lang="en-US"/>
          </a:p>
        </p:txBody>
      </p:sp>
      <p:sp>
        <p:nvSpPr>
          <p:cNvPr id="6" name="Footer Placeholder 5">
            <a:extLst>
              <a:ext uri="{FF2B5EF4-FFF2-40B4-BE49-F238E27FC236}">
                <a16:creationId xmlns:a16="http://schemas.microsoft.com/office/drawing/2014/main" id="{D5AE5918-A3AE-D646-A87D-9C080BC785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B37A14-D8E0-F446-B520-5764B743B65D}"/>
              </a:ext>
            </a:extLst>
          </p:cNvPr>
          <p:cNvSpPr>
            <a:spLocks noGrp="1"/>
          </p:cNvSpPr>
          <p:nvPr>
            <p:ph type="sldNum" sz="quarter" idx="12"/>
          </p:nvPr>
        </p:nvSpPr>
        <p:spPr/>
        <p:txBody>
          <a:bodyPr/>
          <a:lstStyle/>
          <a:p>
            <a:fld id="{6EB4DE79-63C0-534E-AD8D-75FDA7A22938}" type="slidenum">
              <a:rPr lang="en-US" smtClean="0"/>
              <a:t>‹#›</a:t>
            </a:fld>
            <a:endParaRPr lang="en-US"/>
          </a:p>
        </p:txBody>
      </p:sp>
    </p:spTree>
    <p:extLst>
      <p:ext uri="{BB962C8B-B14F-4D97-AF65-F5344CB8AC3E}">
        <p14:creationId xmlns:p14="http://schemas.microsoft.com/office/powerpoint/2010/main" val="2537007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2C235-E29E-4544-8F52-4FEA0E2FC9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EFC517-6F0A-0446-9613-C9B4D4FAE4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76581-B322-F241-8273-7F7B0089B3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DD4CC-574D-B042-8A7D-20485149CB94}" type="datetimeFigureOut">
              <a:rPr lang="en-US" smtClean="0"/>
              <a:t>2/4/22</a:t>
            </a:fld>
            <a:endParaRPr lang="en-US"/>
          </a:p>
        </p:txBody>
      </p:sp>
      <p:sp>
        <p:nvSpPr>
          <p:cNvPr id="5" name="Footer Placeholder 4">
            <a:extLst>
              <a:ext uri="{FF2B5EF4-FFF2-40B4-BE49-F238E27FC236}">
                <a16:creationId xmlns:a16="http://schemas.microsoft.com/office/drawing/2014/main" id="{5D0EA420-16B6-6248-8C0E-ADB0B23B39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1A72B1-3C30-D042-951C-1839FADE57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B4DE79-63C0-534E-AD8D-75FDA7A22938}" type="slidenum">
              <a:rPr lang="en-US" smtClean="0"/>
              <a:t>‹#›</a:t>
            </a:fld>
            <a:endParaRPr lang="en-US"/>
          </a:p>
        </p:txBody>
      </p:sp>
    </p:spTree>
    <p:extLst>
      <p:ext uri="{BB962C8B-B14F-4D97-AF65-F5344CB8AC3E}">
        <p14:creationId xmlns:p14="http://schemas.microsoft.com/office/powerpoint/2010/main" val="3249805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pixabay.com/en/music-clef-melody-texture-951844/" TargetMode="External"/><Relationship Id="rId7" Type="http://schemas.openxmlformats.org/officeDocument/2006/relationships/diagramColors" Target="../diagrams/colors1.xml"/><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hyperlink" Target="https://fabiusmaximus.com/2013/09/03/reform-america-music-54559/" TargetMode="External"/><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xhere.com/en/photo/754135"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ublicdomainpictures.net/en/view-image.php?image=288201&amp;picture=music-waves" TargetMode="External"/><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ngimg.com/download/22064"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ushgrafts.com/midi/"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www.kaggle.com/soumikrakshit/classical-music-midi"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lur&#10;&#10;Description automatically generated">
            <a:extLst>
              <a:ext uri="{FF2B5EF4-FFF2-40B4-BE49-F238E27FC236}">
                <a16:creationId xmlns:a16="http://schemas.microsoft.com/office/drawing/2014/main" id="{2B57E0A9-4283-FA4F-8379-D70DCCAF0E80}"/>
              </a:ext>
            </a:extLst>
          </p:cNvPr>
          <p:cNvPicPr>
            <a:picLocks noChangeAspect="1"/>
          </p:cNvPicPr>
          <p:nvPr/>
        </p:nvPicPr>
        <p:blipFill rotWithShape="1">
          <a:blip r:embed="rId2"/>
          <a:srcRect t="1747"/>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BF95B9F-4DB7-0049-9AA7-6F06E015B12F}"/>
              </a:ext>
            </a:extLst>
          </p:cNvPr>
          <p:cNvSpPr>
            <a:spLocks noGrp="1"/>
          </p:cNvSpPr>
          <p:nvPr>
            <p:ph type="ctrTitle"/>
          </p:nvPr>
        </p:nvSpPr>
        <p:spPr>
          <a:xfrm>
            <a:off x="8022021" y="3231931"/>
            <a:ext cx="3852041" cy="1834056"/>
          </a:xfrm>
        </p:spPr>
        <p:txBody>
          <a:bodyPr>
            <a:normAutofit/>
          </a:bodyPr>
          <a:lstStyle/>
          <a:p>
            <a:r>
              <a:rPr lang="en-US" sz="4000" dirty="0"/>
              <a:t>Music Generation with Neural Network Models</a:t>
            </a:r>
          </a:p>
        </p:txBody>
      </p:sp>
      <p:sp>
        <p:nvSpPr>
          <p:cNvPr id="3" name="Subtitle 2">
            <a:extLst>
              <a:ext uri="{FF2B5EF4-FFF2-40B4-BE49-F238E27FC236}">
                <a16:creationId xmlns:a16="http://schemas.microsoft.com/office/drawing/2014/main" id="{E7A7D0DC-7C79-4C4E-9EEF-BB5046234FF5}"/>
              </a:ext>
            </a:extLst>
          </p:cNvPr>
          <p:cNvSpPr>
            <a:spLocks noGrp="1"/>
          </p:cNvSpPr>
          <p:nvPr>
            <p:ph type="subTitle" idx="1"/>
          </p:nvPr>
        </p:nvSpPr>
        <p:spPr>
          <a:xfrm>
            <a:off x="7782910" y="5242675"/>
            <a:ext cx="4330262" cy="683284"/>
          </a:xfrm>
        </p:spPr>
        <p:txBody>
          <a:bodyPr>
            <a:normAutofit/>
          </a:bodyPr>
          <a:lstStyle/>
          <a:p>
            <a:r>
              <a:rPr lang="en-US" sz="2000" dirty="0"/>
              <a:t>By: David Castillo</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458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32B561-4AF5-4A4D-858E-EAE6A1040CE0}"/>
              </a:ext>
            </a:extLst>
          </p:cNvPr>
          <p:cNvPicPr>
            <a:picLocks noGrp="1" noChangeAspect="1"/>
          </p:cNvPicPr>
          <p:nvPr>
            <p:ph idx="1"/>
          </p:nvPr>
        </p:nvPicPr>
        <p:blipFill>
          <a:blip r:embed="rId2"/>
          <a:stretch>
            <a:fillRect/>
          </a:stretch>
        </p:blipFill>
        <p:spPr>
          <a:xfrm>
            <a:off x="5664993" y="201291"/>
            <a:ext cx="6527007" cy="4351338"/>
          </a:xfrm>
        </p:spPr>
      </p:pic>
      <p:pic>
        <p:nvPicPr>
          <p:cNvPr id="7" name="Picture 6">
            <a:extLst>
              <a:ext uri="{FF2B5EF4-FFF2-40B4-BE49-F238E27FC236}">
                <a16:creationId xmlns:a16="http://schemas.microsoft.com/office/drawing/2014/main" id="{0C41CC8C-8908-5042-A495-11ACDF199D10}"/>
              </a:ext>
            </a:extLst>
          </p:cNvPr>
          <p:cNvPicPr>
            <a:picLocks noChangeAspect="1"/>
          </p:cNvPicPr>
          <p:nvPr/>
        </p:nvPicPr>
        <p:blipFill>
          <a:blip r:embed="rId3"/>
          <a:stretch>
            <a:fillRect/>
          </a:stretch>
        </p:blipFill>
        <p:spPr>
          <a:xfrm>
            <a:off x="217714" y="201291"/>
            <a:ext cx="5878286" cy="5878286"/>
          </a:xfrm>
          <a:prstGeom prst="rect">
            <a:avLst/>
          </a:prstGeom>
        </p:spPr>
      </p:pic>
      <p:pic>
        <p:nvPicPr>
          <p:cNvPr id="9" name="Picture 8">
            <a:extLst>
              <a:ext uri="{FF2B5EF4-FFF2-40B4-BE49-F238E27FC236}">
                <a16:creationId xmlns:a16="http://schemas.microsoft.com/office/drawing/2014/main" id="{23ABC45C-4E66-FB41-A560-DBCB34D36790}"/>
              </a:ext>
            </a:extLst>
          </p:cNvPr>
          <p:cNvPicPr>
            <a:picLocks noChangeAspect="1"/>
          </p:cNvPicPr>
          <p:nvPr/>
        </p:nvPicPr>
        <p:blipFill>
          <a:blip r:embed="rId4"/>
          <a:stretch>
            <a:fillRect/>
          </a:stretch>
        </p:blipFill>
        <p:spPr>
          <a:xfrm>
            <a:off x="7010401" y="4922743"/>
            <a:ext cx="4572000" cy="1371600"/>
          </a:xfrm>
          <a:prstGeom prst="rect">
            <a:avLst/>
          </a:prstGeom>
        </p:spPr>
      </p:pic>
    </p:spTree>
    <p:extLst>
      <p:ext uri="{BB962C8B-B14F-4D97-AF65-F5344CB8AC3E}">
        <p14:creationId xmlns:p14="http://schemas.microsoft.com/office/powerpoint/2010/main" val="2558308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F10347FD-7BEF-7D40-A61D-F8A772446D38}"/>
              </a:ext>
            </a:extLst>
          </p:cNvPr>
          <p:cNvPicPr>
            <a:picLocks noGrp="1" noChangeAspect="1"/>
          </p:cNvPicPr>
          <p:nvPr>
            <p:ph idx="1"/>
          </p:nvPr>
        </p:nvPicPr>
        <p:blipFill>
          <a:blip r:embed="rId2"/>
          <a:stretch>
            <a:fillRect/>
          </a:stretch>
        </p:blipFill>
        <p:spPr>
          <a:xfrm>
            <a:off x="20298" y="195944"/>
            <a:ext cx="6139543" cy="6139543"/>
          </a:xfrm>
        </p:spPr>
      </p:pic>
      <p:pic>
        <p:nvPicPr>
          <p:cNvPr id="7" name="Picture 6" descr="Chart, bar chart&#10;&#10;Description automatically generated">
            <a:extLst>
              <a:ext uri="{FF2B5EF4-FFF2-40B4-BE49-F238E27FC236}">
                <a16:creationId xmlns:a16="http://schemas.microsoft.com/office/drawing/2014/main" id="{F886A8F2-62E6-4644-8CE7-D640C2B6A2FA}"/>
              </a:ext>
            </a:extLst>
          </p:cNvPr>
          <p:cNvPicPr>
            <a:picLocks noChangeAspect="1"/>
          </p:cNvPicPr>
          <p:nvPr/>
        </p:nvPicPr>
        <p:blipFill>
          <a:blip r:embed="rId3"/>
          <a:stretch>
            <a:fillRect/>
          </a:stretch>
        </p:blipFill>
        <p:spPr>
          <a:xfrm>
            <a:off x="5894334" y="195944"/>
            <a:ext cx="6277368" cy="4184912"/>
          </a:xfrm>
          <a:prstGeom prst="rect">
            <a:avLst/>
          </a:prstGeom>
        </p:spPr>
      </p:pic>
      <p:pic>
        <p:nvPicPr>
          <p:cNvPr id="9" name="Picture 8" descr="Chart, bar chart&#10;&#10;Description automatically generated">
            <a:extLst>
              <a:ext uri="{FF2B5EF4-FFF2-40B4-BE49-F238E27FC236}">
                <a16:creationId xmlns:a16="http://schemas.microsoft.com/office/drawing/2014/main" id="{B6122506-6655-F94B-9DCB-61B1CAAC9CCE}"/>
              </a:ext>
            </a:extLst>
          </p:cNvPr>
          <p:cNvPicPr>
            <a:picLocks noChangeAspect="1"/>
          </p:cNvPicPr>
          <p:nvPr/>
        </p:nvPicPr>
        <p:blipFill>
          <a:blip r:embed="rId4"/>
          <a:stretch>
            <a:fillRect/>
          </a:stretch>
        </p:blipFill>
        <p:spPr>
          <a:xfrm>
            <a:off x="6879771" y="4380856"/>
            <a:ext cx="4572000" cy="1371600"/>
          </a:xfrm>
          <a:prstGeom prst="rect">
            <a:avLst/>
          </a:prstGeom>
        </p:spPr>
      </p:pic>
    </p:spTree>
    <p:extLst>
      <p:ext uri="{BB962C8B-B14F-4D97-AF65-F5344CB8AC3E}">
        <p14:creationId xmlns:p14="http://schemas.microsoft.com/office/powerpoint/2010/main" val="1767629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F859-E12B-3C43-931A-51EA02898398}"/>
              </a:ext>
            </a:extLst>
          </p:cNvPr>
          <p:cNvSpPr>
            <a:spLocks noGrp="1"/>
          </p:cNvSpPr>
          <p:nvPr>
            <p:ph type="title"/>
          </p:nvPr>
        </p:nvSpPr>
        <p:spPr>
          <a:xfrm>
            <a:off x="481013" y="3752849"/>
            <a:ext cx="3290887" cy="2452687"/>
          </a:xfrm>
        </p:spPr>
        <p:txBody>
          <a:bodyPr anchor="ctr">
            <a:normAutofit/>
          </a:bodyPr>
          <a:lstStyle/>
          <a:p>
            <a:r>
              <a:rPr lang="en-US" dirty="0"/>
              <a:t>Modeling Approach</a:t>
            </a:r>
          </a:p>
        </p:txBody>
      </p:sp>
      <p:pic>
        <p:nvPicPr>
          <p:cNvPr id="5" name="Content Placeholder 4" descr="A picture containing text, sky, light, sunset&#10;&#10;Description automatically generated">
            <a:extLst>
              <a:ext uri="{FF2B5EF4-FFF2-40B4-BE49-F238E27FC236}">
                <a16:creationId xmlns:a16="http://schemas.microsoft.com/office/drawing/2014/main" id="{62B8C2E6-D9B2-DD4A-A5E3-ED42574975A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19" b="219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graphicFrame>
        <p:nvGraphicFramePr>
          <p:cNvPr id="13" name="Content Placeholder 8">
            <a:extLst>
              <a:ext uri="{FF2B5EF4-FFF2-40B4-BE49-F238E27FC236}">
                <a16:creationId xmlns:a16="http://schemas.microsoft.com/office/drawing/2014/main" id="{981861F9-023D-4135-9B38-08E68FF3DC5A}"/>
              </a:ext>
            </a:extLst>
          </p:cNvPr>
          <p:cNvGraphicFramePr>
            <a:graphicFrameLocks noGrp="1"/>
          </p:cNvGraphicFramePr>
          <p:nvPr>
            <p:ph idx="1"/>
          </p:nvPr>
        </p:nvGraphicFramePr>
        <p:xfrm>
          <a:off x="4223982" y="3752850"/>
          <a:ext cx="7485413" cy="2452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85499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72AF89B-103E-2B44-B708-2AC349C39D9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9310" b="5689"/>
          <a:stretch/>
        </p:blipFill>
        <p:spPr>
          <a:xfrm>
            <a:off x="20" y="-22"/>
            <a:ext cx="12191977" cy="6858022"/>
          </a:xfrm>
          <a:prstGeom prst="rect">
            <a:avLst/>
          </a:prstGeom>
        </p:spPr>
      </p:pic>
      <p:sp>
        <p:nvSpPr>
          <p:cNvPr id="18" name="Rectangle 17">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01675-7F04-6941-B725-D98444DBB1B1}"/>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Wavenet models</a:t>
            </a:r>
          </a:p>
        </p:txBody>
      </p:sp>
      <p:sp>
        <p:nvSpPr>
          <p:cNvPr id="20" name="Rectangle 19">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80DC8A9-E977-8D4D-872A-FE3F3C511738}"/>
              </a:ext>
            </a:extLst>
          </p:cNvPr>
          <p:cNvSpPr txBox="1"/>
          <p:nvPr/>
        </p:nvSpPr>
        <p:spPr>
          <a:xfrm>
            <a:off x="10005181"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fabiusmaximus.com/2013/09/03/reform-america-music-54559/">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732190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0F0BE325-20AD-3D45-9ACD-495B40D8A79C}"/>
              </a:ext>
            </a:extLst>
          </p:cNvPr>
          <p:cNvPicPr>
            <a:picLocks noGrp="1" noChangeAspect="1"/>
          </p:cNvPicPr>
          <p:nvPr>
            <p:ph idx="1"/>
          </p:nvPr>
        </p:nvPicPr>
        <p:blipFill rotWithShape="1">
          <a:blip r:embed="rId2"/>
          <a:srcRect r="430" b="3"/>
          <a:stretch/>
        </p:blipFill>
        <p:spPr>
          <a:xfrm>
            <a:off x="6421035" y="1709592"/>
            <a:ext cx="5129784" cy="3438815"/>
          </a:xfrm>
          <a:prstGeom prst="rect">
            <a:avLst/>
          </a:prstGeom>
        </p:spPr>
      </p:pic>
      <p:sp>
        <p:nvSpPr>
          <p:cNvPr id="21" name="Rectangle 20">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10;&#10;Description automatically generated">
            <a:extLst>
              <a:ext uri="{FF2B5EF4-FFF2-40B4-BE49-F238E27FC236}">
                <a16:creationId xmlns:a16="http://schemas.microsoft.com/office/drawing/2014/main" id="{0AB82387-F826-EC45-A079-AB12837300E8}"/>
              </a:ext>
            </a:extLst>
          </p:cNvPr>
          <p:cNvPicPr>
            <a:picLocks noChangeAspect="1"/>
          </p:cNvPicPr>
          <p:nvPr/>
        </p:nvPicPr>
        <p:blipFill rotWithShape="1">
          <a:blip r:embed="rId3"/>
          <a:srcRect r="430" b="3"/>
          <a:stretch/>
        </p:blipFill>
        <p:spPr>
          <a:xfrm>
            <a:off x="641180" y="1709592"/>
            <a:ext cx="5129784" cy="3438815"/>
          </a:xfrm>
          <a:prstGeom prst="rect">
            <a:avLst/>
          </a:prstGeom>
        </p:spPr>
      </p:pic>
    </p:spTree>
    <p:extLst>
      <p:ext uri="{BB962C8B-B14F-4D97-AF65-F5344CB8AC3E}">
        <p14:creationId xmlns:p14="http://schemas.microsoft.com/office/powerpoint/2010/main" val="2853563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line chart&#10;&#10;Description automatically generated">
            <a:extLst>
              <a:ext uri="{FF2B5EF4-FFF2-40B4-BE49-F238E27FC236}">
                <a16:creationId xmlns:a16="http://schemas.microsoft.com/office/drawing/2014/main" id="{67D883CD-3F53-B242-8ED2-70F1A3AD7C4B}"/>
              </a:ext>
            </a:extLst>
          </p:cNvPr>
          <p:cNvPicPr>
            <a:picLocks noChangeAspect="1"/>
          </p:cNvPicPr>
          <p:nvPr/>
        </p:nvPicPr>
        <p:blipFill rotWithShape="1">
          <a:blip r:embed="rId2"/>
          <a:srcRect r="430" b="3"/>
          <a:stretch/>
        </p:blipFill>
        <p:spPr>
          <a:xfrm>
            <a:off x="6421035" y="1709592"/>
            <a:ext cx="5129784" cy="3438815"/>
          </a:xfrm>
          <a:prstGeom prst="rect">
            <a:avLst/>
          </a:prstGeom>
        </p:spPr>
      </p:pic>
      <p:sp>
        <p:nvSpPr>
          <p:cNvPr id="21" name="Rectangle 20">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3686A035-A45F-3E48-A43C-1CA69297B5CC}"/>
              </a:ext>
            </a:extLst>
          </p:cNvPr>
          <p:cNvPicPr>
            <a:picLocks noGrp="1" noChangeAspect="1"/>
          </p:cNvPicPr>
          <p:nvPr>
            <p:ph idx="1"/>
          </p:nvPr>
        </p:nvPicPr>
        <p:blipFill rotWithShape="1">
          <a:blip r:embed="rId3"/>
          <a:srcRect r="430" b="3"/>
          <a:stretch/>
        </p:blipFill>
        <p:spPr>
          <a:xfrm>
            <a:off x="641180" y="1709592"/>
            <a:ext cx="5129784" cy="3438815"/>
          </a:xfrm>
          <a:prstGeom prst="rect">
            <a:avLst/>
          </a:prstGeom>
        </p:spPr>
      </p:pic>
    </p:spTree>
    <p:extLst>
      <p:ext uri="{BB962C8B-B14F-4D97-AF65-F5344CB8AC3E}">
        <p14:creationId xmlns:p14="http://schemas.microsoft.com/office/powerpoint/2010/main" val="834180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Content Placeholder 4" descr="A picture containing music, brass&#10;&#10;Description automatically generated">
            <a:extLst>
              <a:ext uri="{FF2B5EF4-FFF2-40B4-BE49-F238E27FC236}">
                <a16:creationId xmlns:a16="http://schemas.microsoft.com/office/drawing/2014/main" id="{20FF0F1C-999A-7A44-ACAB-C5EA1120C7F3}"/>
              </a:ext>
            </a:extLst>
          </p:cNvPr>
          <p:cNvPicPr>
            <a:picLocks noGrp="1" noChangeAspect="1"/>
          </p:cNvPicPr>
          <p:nvPr>
            <p:ph idx="1"/>
          </p:nvPr>
        </p:nvPicPr>
        <p:blipFill rotWithShape="1">
          <a:blip r:embed="rId2">
            <a:alphaModFix amt="80000"/>
            <a:extLst>
              <a:ext uri="{837473B0-CC2E-450A-ABE3-18F120FF3D39}">
                <a1611:picAttrSrcUrl xmlns:a1611="http://schemas.microsoft.com/office/drawing/2016/11/main" r:id="rId3"/>
              </a:ext>
            </a:extLst>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2035144C-679B-F24B-AA6F-0E5FBB40FA3F}"/>
              </a:ext>
            </a:extLst>
          </p:cNvPr>
          <p:cNvSpPr>
            <a:spLocks noGrp="1"/>
          </p:cNvSpPr>
          <p:nvPr>
            <p:ph type="title"/>
          </p:nvPr>
        </p:nvSpPr>
        <p:spPr>
          <a:xfrm>
            <a:off x="1198181" y="1122363"/>
            <a:ext cx="9795637" cy="2220774"/>
          </a:xfrm>
        </p:spPr>
        <p:txBody>
          <a:bodyPr vert="horz" lIns="91440" tIns="45720" rIns="91440" bIns="45720" rtlCol="0" anchor="b">
            <a:normAutofit/>
          </a:bodyPr>
          <a:lstStyle/>
          <a:p>
            <a:pPr algn="ctr"/>
            <a:r>
              <a:rPr lang="en-US" sz="5200" b="1" dirty="0">
                <a:solidFill>
                  <a:schemeClr val="bg2"/>
                </a:solidFill>
              </a:rPr>
              <a:t>LSTM models</a:t>
            </a:r>
          </a:p>
        </p:txBody>
      </p:sp>
    </p:spTree>
    <p:extLst>
      <p:ext uri="{BB962C8B-B14F-4D97-AF65-F5344CB8AC3E}">
        <p14:creationId xmlns:p14="http://schemas.microsoft.com/office/powerpoint/2010/main" val="2375422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9F439130-A1CD-D946-9475-36297F6C9566}"/>
              </a:ext>
            </a:extLst>
          </p:cNvPr>
          <p:cNvPicPr>
            <a:picLocks noGrp="1" noChangeAspect="1"/>
          </p:cNvPicPr>
          <p:nvPr>
            <p:ph idx="1"/>
          </p:nvPr>
        </p:nvPicPr>
        <p:blipFill>
          <a:blip r:embed="rId2"/>
          <a:stretch>
            <a:fillRect/>
          </a:stretch>
        </p:blipFill>
        <p:spPr>
          <a:xfrm>
            <a:off x="6421035" y="1716935"/>
            <a:ext cx="5129784" cy="3424130"/>
          </a:xfrm>
          <a:prstGeom prst="rect">
            <a:avLst/>
          </a:prstGeom>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line chart&#10;&#10;Description automatically generated">
            <a:extLst>
              <a:ext uri="{FF2B5EF4-FFF2-40B4-BE49-F238E27FC236}">
                <a16:creationId xmlns:a16="http://schemas.microsoft.com/office/drawing/2014/main" id="{35BB5DAE-B769-EE40-AEAF-F1C0872485FE}"/>
              </a:ext>
            </a:extLst>
          </p:cNvPr>
          <p:cNvPicPr>
            <a:picLocks noChangeAspect="1"/>
          </p:cNvPicPr>
          <p:nvPr/>
        </p:nvPicPr>
        <p:blipFill>
          <a:blip r:embed="rId3"/>
          <a:stretch>
            <a:fillRect/>
          </a:stretch>
        </p:blipFill>
        <p:spPr>
          <a:xfrm>
            <a:off x="641180" y="1716935"/>
            <a:ext cx="5129784" cy="3424130"/>
          </a:xfrm>
          <a:prstGeom prst="rect">
            <a:avLst/>
          </a:prstGeom>
        </p:spPr>
      </p:pic>
    </p:spTree>
    <p:extLst>
      <p:ext uri="{BB962C8B-B14F-4D97-AF65-F5344CB8AC3E}">
        <p14:creationId xmlns:p14="http://schemas.microsoft.com/office/powerpoint/2010/main" val="1685054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76C0E9CE-DE07-914D-9904-3D3217F0E9BD}"/>
              </a:ext>
            </a:extLst>
          </p:cNvPr>
          <p:cNvPicPr>
            <a:picLocks noGrp="1" noChangeAspect="1"/>
          </p:cNvPicPr>
          <p:nvPr>
            <p:ph idx="1"/>
          </p:nvPr>
        </p:nvPicPr>
        <p:blipFill>
          <a:blip r:embed="rId2"/>
          <a:stretch>
            <a:fillRect/>
          </a:stretch>
        </p:blipFill>
        <p:spPr>
          <a:xfrm>
            <a:off x="6421035" y="1716935"/>
            <a:ext cx="5129784" cy="3424130"/>
          </a:xfrm>
          <a:prstGeom prst="rect">
            <a:avLst/>
          </a:prstGeom>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histogram&#10;&#10;Description automatically generated">
            <a:extLst>
              <a:ext uri="{FF2B5EF4-FFF2-40B4-BE49-F238E27FC236}">
                <a16:creationId xmlns:a16="http://schemas.microsoft.com/office/drawing/2014/main" id="{75A4E9B3-3B88-6643-B2CC-512D51CE56FD}"/>
              </a:ext>
            </a:extLst>
          </p:cNvPr>
          <p:cNvPicPr>
            <a:picLocks noChangeAspect="1"/>
          </p:cNvPicPr>
          <p:nvPr/>
        </p:nvPicPr>
        <p:blipFill>
          <a:blip r:embed="rId3"/>
          <a:stretch>
            <a:fillRect/>
          </a:stretch>
        </p:blipFill>
        <p:spPr>
          <a:xfrm>
            <a:off x="641180" y="1716935"/>
            <a:ext cx="5129784" cy="3424130"/>
          </a:xfrm>
          <a:prstGeom prst="rect">
            <a:avLst/>
          </a:prstGeom>
        </p:spPr>
      </p:pic>
    </p:spTree>
    <p:extLst>
      <p:ext uri="{BB962C8B-B14F-4D97-AF65-F5344CB8AC3E}">
        <p14:creationId xmlns:p14="http://schemas.microsoft.com/office/powerpoint/2010/main" val="55555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6203AF93-DC52-6449-BFF5-A4A20E246886}"/>
              </a:ext>
            </a:extLst>
          </p:cNvPr>
          <p:cNvPicPr>
            <a:picLocks noGrp="1" noChangeAspect="1"/>
          </p:cNvPicPr>
          <p:nvPr>
            <p:ph idx="1"/>
          </p:nvPr>
        </p:nvPicPr>
        <p:blipFill>
          <a:blip r:embed="rId2"/>
          <a:stretch>
            <a:fillRect/>
          </a:stretch>
        </p:blipFill>
        <p:spPr>
          <a:xfrm>
            <a:off x="6176433" y="1636062"/>
            <a:ext cx="5372100" cy="3585876"/>
          </a:xfrm>
          <a:prstGeom prst="rect">
            <a:avLst/>
          </a:prstGeom>
        </p:spPr>
      </p:pic>
      <p:sp>
        <p:nvSpPr>
          <p:cNvPr id="23" name="Rectangle 2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line chart&#10;&#10;Description automatically generated">
            <a:extLst>
              <a:ext uri="{FF2B5EF4-FFF2-40B4-BE49-F238E27FC236}">
                <a16:creationId xmlns:a16="http://schemas.microsoft.com/office/drawing/2014/main" id="{2ABD02A8-2213-E344-8F19-E74520FDE2F1}"/>
              </a:ext>
            </a:extLst>
          </p:cNvPr>
          <p:cNvPicPr>
            <a:picLocks noChangeAspect="1"/>
          </p:cNvPicPr>
          <p:nvPr/>
        </p:nvPicPr>
        <p:blipFill>
          <a:blip r:embed="rId3"/>
          <a:stretch>
            <a:fillRect/>
          </a:stretch>
        </p:blipFill>
        <p:spPr>
          <a:xfrm>
            <a:off x="643466" y="1636062"/>
            <a:ext cx="5372099" cy="3585875"/>
          </a:xfrm>
          <a:prstGeom prst="rect">
            <a:avLst/>
          </a:prstGeom>
        </p:spPr>
      </p:pic>
    </p:spTree>
    <p:extLst>
      <p:ext uri="{BB962C8B-B14F-4D97-AF65-F5344CB8AC3E}">
        <p14:creationId xmlns:p14="http://schemas.microsoft.com/office/powerpoint/2010/main" val="3707408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87DF4-9090-2D49-B066-C76D48352F61}"/>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Problem Statement</a:t>
            </a:r>
          </a:p>
        </p:txBody>
      </p:sp>
      <p:sp>
        <p:nvSpPr>
          <p:cNvPr id="3" name="Content Placeholder 2">
            <a:extLst>
              <a:ext uri="{FF2B5EF4-FFF2-40B4-BE49-F238E27FC236}">
                <a16:creationId xmlns:a16="http://schemas.microsoft.com/office/drawing/2014/main" id="{82FC262F-F1EB-164C-A3A6-B26FD6C0351F}"/>
              </a:ext>
            </a:extLst>
          </p:cNvPr>
          <p:cNvSpPr>
            <a:spLocks noGrp="1"/>
          </p:cNvSpPr>
          <p:nvPr>
            <p:ph idx="1"/>
          </p:nvPr>
        </p:nvSpPr>
        <p:spPr>
          <a:xfrm>
            <a:off x="1371599" y="1891970"/>
            <a:ext cx="9895951" cy="4109585"/>
          </a:xfrm>
        </p:spPr>
        <p:txBody>
          <a:bodyPr anchor="ctr">
            <a:noAutofit/>
          </a:bodyPr>
          <a:lstStyle/>
          <a:p>
            <a:pPr marL="0" indent="0">
              <a:buNone/>
            </a:pPr>
            <a:r>
              <a:rPr lang="en-US" sz="2400" dirty="0"/>
              <a:t>As a data scientist for a Record Company that utilizes music samples, personnel in accounting are worried about the exponentially increasing expenses with clearing samples for artists beats. They are wondering if a model can generate new music from existing jazz and classical works.  In order to have a bigger collection from which to sample from in house, we can then scale up and create sounds with other genres.  This could really help the finances of the business as we could be decreasing those expenditures that result in clearing samples. We can define success in part by the objective measure of minimizing value loss when creating these models.  Another factor to take into account is how this music is perceived and we can use some objective criteria for that as well such as rhythm, or patterns of notes that sound dynamic.</a:t>
            </a:r>
          </a:p>
        </p:txBody>
      </p:sp>
    </p:spTree>
    <p:extLst>
      <p:ext uri="{BB962C8B-B14F-4D97-AF65-F5344CB8AC3E}">
        <p14:creationId xmlns:p14="http://schemas.microsoft.com/office/powerpoint/2010/main" val="3400378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277E06-16A2-DF4F-BBBB-825BA6C7250D}"/>
              </a:ext>
            </a:extLst>
          </p:cNvPr>
          <p:cNvSpPr>
            <a:spLocks noGrp="1"/>
          </p:cNvSpPr>
          <p:nvPr>
            <p:ph type="title"/>
          </p:nvPr>
        </p:nvSpPr>
        <p:spPr>
          <a:xfrm>
            <a:off x="7531610" y="365125"/>
            <a:ext cx="3822189" cy="1899912"/>
          </a:xfrm>
        </p:spPr>
        <p:txBody>
          <a:bodyPr>
            <a:normAutofit/>
          </a:bodyPr>
          <a:lstStyle/>
          <a:p>
            <a:r>
              <a:rPr lang="en-US" sz="3700" dirty="0"/>
              <a:t>Conclusion</a:t>
            </a:r>
          </a:p>
        </p:txBody>
      </p:sp>
      <p:pic>
        <p:nvPicPr>
          <p:cNvPr id="5" name="Picture 4" descr="A picture containing outdoor object, vector graphics&#10;&#10;Description automatically generated">
            <a:extLst>
              <a:ext uri="{FF2B5EF4-FFF2-40B4-BE49-F238E27FC236}">
                <a16:creationId xmlns:a16="http://schemas.microsoft.com/office/drawing/2014/main" id="{1B54E3BE-D443-D940-9C6C-165DFBE0631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57" b="574"/>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E898344F-5C52-8442-8CE4-A50D91325A90}"/>
              </a:ext>
            </a:extLst>
          </p:cNvPr>
          <p:cNvSpPr>
            <a:spLocks noGrp="1"/>
          </p:cNvSpPr>
          <p:nvPr>
            <p:ph idx="1"/>
          </p:nvPr>
        </p:nvSpPr>
        <p:spPr>
          <a:xfrm>
            <a:off x="7531610" y="2434201"/>
            <a:ext cx="3822189" cy="3742762"/>
          </a:xfrm>
        </p:spPr>
        <p:txBody>
          <a:bodyPr>
            <a:normAutofit/>
          </a:bodyPr>
          <a:lstStyle/>
          <a:p>
            <a:r>
              <a:rPr lang="en-US" sz="1700" dirty="0"/>
              <a:t>Best performing models: 4</a:t>
            </a:r>
            <a:r>
              <a:rPr lang="en-US" sz="1700" baseline="30000" dirty="0"/>
              <a:t>th</a:t>
            </a:r>
            <a:r>
              <a:rPr lang="en-US" sz="1700" dirty="0"/>
              <a:t> </a:t>
            </a:r>
            <a:r>
              <a:rPr lang="en-US" sz="1700" dirty="0" err="1"/>
              <a:t>Wavenet</a:t>
            </a:r>
            <a:r>
              <a:rPr lang="en-US" sz="1700" dirty="0"/>
              <a:t>, and the 5</a:t>
            </a:r>
            <a:r>
              <a:rPr lang="en-US" sz="1700" baseline="30000" dirty="0"/>
              <a:t>th</a:t>
            </a:r>
            <a:r>
              <a:rPr lang="en-US" sz="1700" dirty="0"/>
              <a:t> </a:t>
            </a:r>
            <a:r>
              <a:rPr lang="en-US" sz="1700" dirty="0" err="1"/>
              <a:t>wavenet</a:t>
            </a:r>
            <a:r>
              <a:rPr lang="en-US" sz="1700" dirty="0"/>
              <a:t> models.  Gauged it by the </a:t>
            </a:r>
            <a:r>
              <a:rPr lang="en-US" sz="1700" dirty="0" err="1"/>
              <a:t>val_loss</a:t>
            </a:r>
            <a:r>
              <a:rPr lang="en-US" sz="1700" dirty="0"/>
              <a:t>.  </a:t>
            </a:r>
          </a:p>
          <a:p>
            <a:r>
              <a:rPr lang="en-US" sz="1700" dirty="0"/>
              <a:t>Models were able to generate notes.</a:t>
            </a:r>
          </a:p>
          <a:p>
            <a:r>
              <a:rPr lang="en-US" sz="1700" dirty="0"/>
              <a:t>Generated compositions have a monotone quality to them</a:t>
            </a:r>
          </a:p>
          <a:p>
            <a:pPr marL="0" indent="0">
              <a:buNone/>
            </a:pPr>
            <a:endParaRPr lang="en-US" sz="1700" dirty="0"/>
          </a:p>
        </p:txBody>
      </p:sp>
    </p:spTree>
    <p:extLst>
      <p:ext uri="{BB962C8B-B14F-4D97-AF65-F5344CB8AC3E}">
        <p14:creationId xmlns:p14="http://schemas.microsoft.com/office/powerpoint/2010/main" val="39329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2" name="Oval 31">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2" name="Straight Connector 4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0" name="Straight Connector 4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748DF91-D982-454D-B977-A91F7BB77F42}"/>
              </a:ext>
            </a:extLst>
          </p:cNvPr>
          <p:cNvSpPr>
            <a:spLocks noGrp="1"/>
          </p:cNvSpPr>
          <p:nvPr>
            <p:ph type="title"/>
          </p:nvPr>
        </p:nvSpPr>
        <p:spPr>
          <a:xfrm>
            <a:off x="630935" y="4018137"/>
            <a:ext cx="5071221" cy="2129586"/>
          </a:xfrm>
          <a:noFill/>
        </p:spPr>
        <p:txBody>
          <a:bodyPr anchor="t">
            <a:normAutofit/>
          </a:bodyPr>
          <a:lstStyle/>
          <a:p>
            <a:r>
              <a:rPr lang="en-US" sz="4800">
                <a:solidFill>
                  <a:schemeClr val="bg1"/>
                </a:solidFill>
              </a:rPr>
              <a:t>Next Steps</a:t>
            </a:r>
          </a:p>
        </p:txBody>
      </p:sp>
      <p:pic>
        <p:nvPicPr>
          <p:cNvPr id="10" name="Content Placeholder 9" descr="A picture containing text&#10;&#10;Description automatically generated">
            <a:extLst>
              <a:ext uri="{FF2B5EF4-FFF2-40B4-BE49-F238E27FC236}">
                <a16:creationId xmlns:a16="http://schemas.microsoft.com/office/drawing/2014/main" id="{30613958-8085-F542-B762-57D3B35AC80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08" r="3935" b="-1"/>
          <a:stretch/>
        </p:blipFill>
        <p:spPr>
          <a:xfrm>
            <a:off x="1671534" y="617779"/>
            <a:ext cx="8762714" cy="3265248"/>
          </a:xfrm>
          <a:prstGeom prst="rect">
            <a:avLst/>
          </a:prstGeom>
        </p:spPr>
      </p:pic>
      <p:grpSp>
        <p:nvGrpSpPr>
          <p:cNvPr id="55" name="Group 54">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56" name="Straight Connector 55">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1" name="Oval 60">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71B29C47-6B51-475B-9D27-464BD68815B7}"/>
              </a:ext>
            </a:extLst>
          </p:cNvPr>
          <p:cNvSpPr>
            <a:spLocks noGrp="1"/>
          </p:cNvSpPr>
          <p:nvPr>
            <p:ph idx="1"/>
          </p:nvPr>
        </p:nvSpPr>
        <p:spPr>
          <a:xfrm>
            <a:off x="5925304" y="4018143"/>
            <a:ext cx="5549111" cy="2129599"/>
          </a:xfrm>
          <a:noFill/>
        </p:spPr>
        <p:txBody>
          <a:bodyPr anchor="t">
            <a:normAutofit/>
          </a:bodyPr>
          <a:lstStyle/>
          <a:p>
            <a:r>
              <a:rPr lang="en-US" sz="1800">
                <a:solidFill>
                  <a:schemeClr val="bg1"/>
                </a:solidFill>
              </a:rPr>
              <a:t>Need a midi editor to process files that have excess tracks with nothing in them.</a:t>
            </a:r>
          </a:p>
          <a:p>
            <a:r>
              <a:rPr lang="en-US" sz="1800">
                <a:solidFill>
                  <a:schemeClr val="bg1"/>
                </a:solidFill>
              </a:rPr>
              <a:t>LSTM architectures can be enhanced either by feeding it more data or adding encoder/decoder layers to improve model performance.  </a:t>
            </a:r>
          </a:p>
        </p:txBody>
      </p:sp>
    </p:spTree>
    <p:extLst>
      <p:ext uri="{BB962C8B-B14F-4D97-AF65-F5344CB8AC3E}">
        <p14:creationId xmlns:p14="http://schemas.microsoft.com/office/powerpoint/2010/main" val="1152555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oplet of water">
            <a:extLst>
              <a:ext uri="{FF2B5EF4-FFF2-40B4-BE49-F238E27FC236}">
                <a16:creationId xmlns:a16="http://schemas.microsoft.com/office/drawing/2014/main" id="{708C8E85-3492-419E-9856-427E19489DEF}"/>
              </a:ext>
            </a:extLst>
          </p:cNvPr>
          <p:cNvPicPr>
            <a:picLocks noChangeAspect="1"/>
          </p:cNvPicPr>
          <p:nvPr/>
        </p:nvPicPr>
        <p:blipFill rotWithShape="1">
          <a:blip r:embed="rId2"/>
          <a:srcRect t="7697" r="13818" b="1394"/>
          <a:stretch/>
        </p:blipFill>
        <p:spPr>
          <a:xfrm>
            <a:off x="3523488" y="10"/>
            <a:ext cx="8668512" cy="6857990"/>
          </a:xfrm>
          <a:prstGeom prst="rect">
            <a:avLst/>
          </a:prstGeom>
        </p:spPr>
      </p:pic>
      <p:sp>
        <p:nvSpPr>
          <p:cNvPr id="32" name="Rectangle 3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995A95-5E8C-4348-9AC8-4165D44EC68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Background Research</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4508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descr="Group of people having fun at music concert">
            <a:extLst>
              <a:ext uri="{FF2B5EF4-FFF2-40B4-BE49-F238E27FC236}">
                <a16:creationId xmlns:a16="http://schemas.microsoft.com/office/drawing/2014/main" id="{3D153BDA-2FFF-1648-8F0C-7B98C67E1257}"/>
              </a:ext>
            </a:extLst>
          </p:cNvPr>
          <p:cNvPicPr>
            <a:picLocks noChangeAspect="1"/>
          </p:cNvPicPr>
          <p:nvPr/>
        </p:nvPicPr>
        <p:blipFill rotWithShape="1">
          <a:blip r:embed="rId2"/>
          <a:srcRect l="3389" r="28638"/>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19" name="Freeform: Shape 1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Freeform: Shape 2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662692-6B54-7948-9A8D-01CA75BFEDD3}"/>
              </a:ext>
            </a:extLst>
          </p:cNvPr>
          <p:cNvSpPr>
            <a:spLocks noGrp="1"/>
          </p:cNvSpPr>
          <p:nvPr>
            <p:ph type="title"/>
          </p:nvPr>
        </p:nvSpPr>
        <p:spPr>
          <a:xfrm>
            <a:off x="6801436" y="1396289"/>
            <a:ext cx="4819952" cy="1325563"/>
          </a:xfrm>
        </p:spPr>
        <p:txBody>
          <a:bodyPr vert="horz" lIns="91440" tIns="45720" rIns="91440" bIns="45720" rtlCol="0">
            <a:normAutofit/>
          </a:bodyPr>
          <a:lstStyle/>
          <a:p>
            <a:r>
              <a:rPr lang="en-US"/>
              <a:t>Music</a:t>
            </a:r>
          </a:p>
        </p:txBody>
      </p:sp>
      <p:sp>
        <p:nvSpPr>
          <p:cNvPr id="16" name="Content Placeholder 15">
            <a:extLst>
              <a:ext uri="{FF2B5EF4-FFF2-40B4-BE49-F238E27FC236}">
                <a16:creationId xmlns:a16="http://schemas.microsoft.com/office/drawing/2014/main" id="{8C9350D2-24F4-46FC-97B7-57E66AB20BC3}"/>
              </a:ext>
            </a:extLst>
          </p:cNvPr>
          <p:cNvSpPr>
            <a:spLocks noGrp="1"/>
          </p:cNvSpPr>
          <p:nvPr>
            <p:ph idx="1"/>
          </p:nvPr>
        </p:nvSpPr>
        <p:spPr>
          <a:xfrm>
            <a:off x="6801435" y="2871982"/>
            <a:ext cx="4819951" cy="3181684"/>
          </a:xfrm>
        </p:spPr>
        <p:txBody>
          <a:bodyPr anchor="t">
            <a:normAutofit/>
          </a:bodyPr>
          <a:lstStyle/>
          <a:p>
            <a:r>
              <a:rPr lang="en-US" sz="2400" dirty="0"/>
              <a:t>The art of music</a:t>
            </a:r>
          </a:p>
          <a:p>
            <a:r>
              <a:rPr lang="en-US" sz="2400" dirty="0"/>
              <a:t>Debatable origins</a:t>
            </a:r>
          </a:p>
          <a:p>
            <a:r>
              <a:rPr lang="en-US" sz="2400" dirty="0"/>
              <a:t>Significant cultural pillar</a:t>
            </a:r>
          </a:p>
        </p:txBody>
      </p:sp>
    </p:spTree>
    <p:extLst>
      <p:ext uri="{BB962C8B-B14F-4D97-AF65-F5344CB8AC3E}">
        <p14:creationId xmlns:p14="http://schemas.microsoft.com/office/powerpoint/2010/main" val="38996463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descr="Formulas on a background">
            <a:extLst>
              <a:ext uri="{FF2B5EF4-FFF2-40B4-BE49-F238E27FC236}">
                <a16:creationId xmlns:a16="http://schemas.microsoft.com/office/drawing/2014/main" id="{9F4A2072-CEEC-C141-80CF-98904EB6F8A1}"/>
              </a:ext>
            </a:extLst>
          </p:cNvPr>
          <p:cNvPicPr>
            <a:picLocks noChangeAspect="1"/>
          </p:cNvPicPr>
          <p:nvPr/>
        </p:nvPicPr>
        <p:blipFill rotWithShape="1">
          <a:blip r:embed="rId2"/>
          <a:srcRect l="11669" r="11670"/>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32" name="Freeform: Shape 31">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4" name="Freeform: Shape 33">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B2BDE9-1219-CC4E-ACCB-0F000ECA2A7F}"/>
              </a:ext>
            </a:extLst>
          </p:cNvPr>
          <p:cNvSpPr>
            <a:spLocks noGrp="1"/>
          </p:cNvSpPr>
          <p:nvPr>
            <p:ph type="title"/>
          </p:nvPr>
        </p:nvSpPr>
        <p:spPr>
          <a:xfrm>
            <a:off x="6801436" y="1396289"/>
            <a:ext cx="4819952" cy="1325563"/>
          </a:xfrm>
        </p:spPr>
        <p:txBody>
          <a:bodyPr vert="horz" lIns="91440" tIns="45720" rIns="91440" bIns="45720" rtlCol="0">
            <a:normAutofit/>
          </a:bodyPr>
          <a:lstStyle/>
          <a:p>
            <a:r>
              <a:rPr lang="en-US" kern="1200" dirty="0">
                <a:latin typeface="+mj-lt"/>
                <a:ea typeface="+mj-ea"/>
                <a:cs typeface="+mj-cs"/>
              </a:rPr>
              <a:t>Music Theory and Mathematics</a:t>
            </a:r>
          </a:p>
        </p:txBody>
      </p:sp>
      <p:sp>
        <p:nvSpPr>
          <p:cNvPr id="29" name="Content Placeholder 28">
            <a:extLst>
              <a:ext uri="{FF2B5EF4-FFF2-40B4-BE49-F238E27FC236}">
                <a16:creationId xmlns:a16="http://schemas.microsoft.com/office/drawing/2014/main" id="{4FA2C4D4-D1C3-46F8-ADDC-6DE25EDF1891}"/>
              </a:ext>
            </a:extLst>
          </p:cNvPr>
          <p:cNvSpPr>
            <a:spLocks noGrp="1"/>
          </p:cNvSpPr>
          <p:nvPr>
            <p:ph idx="1"/>
          </p:nvPr>
        </p:nvSpPr>
        <p:spPr>
          <a:xfrm>
            <a:off x="6801435" y="2871982"/>
            <a:ext cx="4819951" cy="3181684"/>
          </a:xfrm>
        </p:spPr>
        <p:txBody>
          <a:bodyPr anchor="t">
            <a:normAutofit/>
          </a:bodyPr>
          <a:lstStyle/>
          <a:p>
            <a:r>
              <a:rPr lang="en-US" sz="2400" dirty="0"/>
              <a:t>Music has a deep relationship with mathematics.</a:t>
            </a:r>
          </a:p>
          <a:p>
            <a:r>
              <a:rPr lang="en-US" sz="2400" dirty="0"/>
              <a:t>Discrete whole numbers are used for labeling pitches/keys</a:t>
            </a:r>
          </a:p>
          <a:p>
            <a:r>
              <a:rPr lang="en-US" sz="2400" dirty="0"/>
              <a:t>Helps with pattern recognition</a:t>
            </a:r>
          </a:p>
          <a:p>
            <a:r>
              <a:rPr lang="en-US" sz="2400" dirty="0"/>
              <a:t>We perceive pitch as a relative value , we perceive ratio between frequencies.</a:t>
            </a:r>
          </a:p>
          <a:p>
            <a:endParaRPr lang="en-US" sz="2400" dirty="0"/>
          </a:p>
        </p:txBody>
      </p:sp>
    </p:spTree>
    <p:extLst>
      <p:ext uri="{BB962C8B-B14F-4D97-AF65-F5344CB8AC3E}">
        <p14:creationId xmlns:p14="http://schemas.microsoft.com/office/powerpoint/2010/main" val="305975824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C867B-A3C0-C146-965E-EEB74308DA23}"/>
              </a:ext>
            </a:extLst>
          </p:cNvPr>
          <p:cNvSpPr>
            <a:spLocks noGrp="1"/>
          </p:cNvSpPr>
          <p:nvPr>
            <p:ph type="title"/>
          </p:nvPr>
        </p:nvSpPr>
        <p:spPr>
          <a:xfrm>
            <a:off x="6636315" y="804334"/>
            <a:ext cx="5006336" cy="1325563"/>
          </a:xfrm>
        </p:spPr>
        <p:txBody>
          <a:bodyPr>
            <a:normAutofit/>
          </a:bodyPr>
          <a:lstStyle/>
          <a:p>
            <a:r>
              <a:rPr lang="en-US" dirty="0"/>
              <a:t>The dataset</a:t>
            </a:r>
          </a:p>
        </p:txBody>
      </p:sp>
      <p:sp>
        <p:nvSpPr>
          <p:cNvPr id="31" name="Freeform: Shape 3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descr="Pink and blue musical note">
            <a:extLst>
              <a:ext uri="{FF2B5EF4-FFF2-40B4-BE49-F238E27FC236}">
                <a16:creationId xmlns:a16="http://schemas.microsoft.com/office/drawing/2014/main" id="{843780D9-BCA8-C34C-BF0F-50F813671AD4}"/>
              </a:ext>
            </a:extLst>
          </p:cNvPr>
          <p:cNvPicPr>
            <a:picLocks noChangeAspect="1"/>
          </p:cNvPicPr>
          <p:nvPr/>
        </p:nvPicPr>
        <p:blipFill rotWithShape="1">
          <a:blip r:embed="rId2"/>
          <a:srcRect l="19530" r="21835" b="-1"/>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6" name="Content Placeholder 16">
            <a:extLst>
              <a:ext uri="{FF2B5EF4-FFF2-40B4-BE49-F238E27FC236}">
                <a16:creationId xmlns:a16="http://schemas.microsoft.com/office/drawing/2014/main" id="{B9DF0B84-064C-4F74-9FEE-CA225ADC8AB8}"/>
              </a:ext>
            </a:extLst>
          </p:cNvPr>
          <p:cNvSpPr>
            <a:spLocks noGrp="1"/>
          </p:cNvSpPr>
          <p:nvPr>
            <p:ph idx="1"/>
          </p:nvPr>
        </p:nvSpPr>
        <p:spPr>
          <a:xfrm>
            <a:off x="6636315" y="1973347"/>
            <a:ext cx="5004073" cy="4206736"/>
          </a:xfrm>
        </p:spPr>
        <p:txBody>
          <a:bodyPr anchor="t">
            <a:normAutofit/>
          </a:bodyPr>
          <a:lstStyle/>
          <a:p>
            <a:r>
              <a:rPr lang="en-US" sz="2400" dirty="0"/>
              <a:t>301 midi files scraped from </a:t>
            </a:r>
            <a:r>
              <a:rPr lang="en-US" sz="2400" dirty="0">
                <a:hlinkClick r:id="rId3"/>
              </a:rPr>
              <a:t>https://bushgrafts.com/midi/</a:t>
            </a:r>
            <a:r>
              <a:rPr lang="en-US" sz="2400" dirty="0"/>
              <a:t>.</a:t>
            </a:r>
          </a:p>
          <a:p>
            <a:r>
              <a:rPr lang="en-US" sz="2400" dirty="0"/>
              <a:t>295 midi files downloaded from </a:t>
            </a:r>
            <a:r>
              <a:rPr lang="en-US" sz="2400" dirty="0">
                <a:hlinkClick r:id="rId4"/>
              </a:rPr>
              <a:t>https://www.kaggle.com/soumikrakshit/classical-music-midi</a:t>
            </a:r>
            <a:endParaRPr lang="en-US" sz="2400" dirty="0"/>
          </a:p>
          <a:p>
            <a:r>
              <a:rPr lang="en-US" sz="2400" dirty="0"/>
              <a:t>Additionally over 400 piano midi files were obtained from a personal collection. </a:t>
            </a:r>
          </a:p>
          <a:p>
            <a:r>
              <a:rPr lang="en-US" sz="2400" dirty="0"/>
              <a:t>Processed via music21 library.</a:t>
            </a:r>
          </a:p>
        </p:txBody>
      </p:sp>
    </p:spTree>
    <p:extLst>
      <p:ext uri="{BB962C8B-B14F-4D97-AF65-F5344CB8AC3E}">
        <p14:creationId xmlns:p14="http://schemas.microsoft.com/office/powerpoint/2010/main" val="27222423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 histogram&#10;&#10;Description automatically generated">
            <a:extLst>
              <a:ext uri="{FF2B5EF4-FFF2-40B4-BE49-F238E27FC236}">
                <a16:creationId xmlns:a16="http://schemas.microsoft.com/office/drawing/2014/main" id="{4C551C1A-F3C3-4143-935D-0C2B11C10F9F}"/>
              </a:ext>
            </a:extLst>
          </p:cNvPr>
          <p:cNvPicPr>
            <a:picLocks noChangeAspect="1"/>
          </p:cNvPicPr>
          <p:nvPr/>
        </p:nvPicPr>
        <p:blipFill>
          <a:blip r:embed="rId2"/>
          <a:stretch>
            <a:fillRect/>
          </a:stretch>
        </p:blipFill>
        <p:spPr>
          <a:xfrm>
            <a:off x="6176433" y="1360741"/>
            <a:ext cx="5372100" cy="4136517"/>
          </a:xfrm>
          <a:prstGeom prst="rect">
            <a:avLst/>
          </a:prstGeom>
        </p:spPr>
      </p:pic>
      <p:sp>
        <p:nvSpPr>
          <p:cNvPr id="18" name="Rectangle 17">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Chart, histogram&#10;&#10;Description automatically generated">
            <a:extLst>
              <a:ext uri="{FF2B5EF4-FFF2-40B4-BE49-F238E27FC236}">
                <a16:creationId xmlns:a16="http://schemas.microsoft.com/office/drawing/2014/main" id="{F87D99F4-A9BB-7249-B1A0-0377A358AD5E}"/>
              </a:ext>
            </a:extLst>
          </p:cNvPr>
          <p:cNvPicPr>
            <a:picLocks noGrp="1" noChangeAspect="1"/>
          </p:cNvPicPr>
          <p:nvPr>
            <p:ph idx="1"/>
          </p:nvPr>
        </p:nvPicPr>
        <p:blipFill>
          <a:blip r:embed="rId3"/>
          <a:stretch>
            <a:fillRect/>
          </a:stretch>
        </p:blipFill>
        <p:spPr>
          <a:xfrm>
            <a:off x="643466" y="1280160"/>
            <a:ext cx="5372099" cy="4297679"/>
          </a:xfrm>
          <a:prstGeom prst="rect">
            <a:avLst/>
          </a:prstGeom>
        </p:spPr>
      </p:pic>
    </p:spTree>
    <p:extLst>
      <p:ext uri="{BB962C8B-B14F-4D97-AF65-F5344CB8AC3E}">
        <p14:creationId xmlns:p14="http://schemas.microsoft.com/office/powerpoint/2010/main" val="1373871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33D96E07-F485-424A-A83F-E53B2F9ACFFA}"/>
              </a:ext>
            </a:extLst>
          </p:cNvPr>
          <p:cNvPicPr>
            <a:picLocks noGrp="1" noChangeAspect="1"/>
          </p:cNvPicPr>
          <p:nvPr>
            <p:ph idx="1"/>
          </p:nvPr>
        </p:nvPicPr>
        <p:blipFill>
          <a:blip r:embed="rId2"/>
          <a:stretch>
            <a:fillRect/>
          </a:stretch>
        </p:blipFill>
        <p:spPr>
          <a:xfrm>
            <a:off x="559174" y="446049"/>
            <a:ext cx="5263447" cy="5263447"/>
          </a:xfrm>
          <a:prstGeom prst="rect">
            <a:avLst/>
          </a:prstGeom>
        </p:spPr>
      </p:pic>
      <p:pic>
        <p:nvPicPr>
          <p:cNvPr id="7" name="Picture 6" descr="Chart, bar chart&#10;&#10;Description automatically generated">
            <a:extLst>
              <a:ext uri="{FF2B5EF4-FFF2-40B4-BE49-F238E27FC236}">
                <a16:creationId xmlns:a16="http://schemas.microsoft.com/office/drawing/2014/main" id="{0C081CD7-1C8B-8440-BF80-468B8F45011D}"/>
              </a:ext>
            </a:extLst>
          </p:cNvPr>
          <p:cNvPicPr>
            <a:picLocks noChangeAspect="1"/>
          </p:cNvPicPr>
          <p:nvPr/>
        </p:nvPicPr>
        <p:blipFill>
          <a:blip r:embed="rId3"/>
          <a:stretch>
            <a:fillRect/>
          </a:stretch>
        </p:blipFill>
        <p:spPr>
          <a:xfrm>
            <a:off x="6228677" y="791737"/>
            <a:ext cx="5666112" cy="3782132"/>
          </a:xfrm>
          <a:prstGeom prst="rect">
            <a:avLst/>
          </a:prstGeom>
        </p:spPr>
      </p:pic>
      <p:pic>
        <p:nvPicPr>
          <p:cNvPr id="9" name="Picture 8" descr="Chart, bar chart&#10;&#10;Description automatically generated">
            <a:extLst>
              <a:ext uri="{FF2B5EF4-FFF2-40B4-BE49-F238E27FC236}">
                <a16:creationId xmlns:a16="http://schemas.microsoft.com/office/drawing/2014/main" id="{4C380CDD-0A8C-D04B-82D4-D0453ACC88D0}"/>
              </a:ext>
            </a:extLst>
          </p:cNvPr>
          <p:cNvPicPr>
            <a:picLocks noChangeAspect="1"/>
          </p:cNvPicPr>
          <p:nvPr/>
        </p:nvPicPr>
        <p:blipFill>
          <a:blip r:embed="rId4"/>
          <a:stretch>
            <a:fillRect/>
          </a:stretch>
        </p:blipFill>
        <p:spPr>
          <a:xfrm>
            <a:off x="7338650" y="4573869"/>
            <a:ext cx="3797536" cy="1139262"/>
          </a:xfrm>
          <a:prstGeom prst="rect">
            <a:avLst/>
          </a:prstGeom>
        </p:spPr>
      </p:pic>
    </p:spTree>
    <p:extLst>
      <p:ext uri="{BB962C8B-B14F-4D97-AF65-F5344CB8AC3E}">
        <p14:creationId xmlns:p14="http://schemas.microsoft.com/office/powerpoint/2010/main" val="167738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E24C8FA3-955E-F743-9A01-34BCAD044683}"/>
              </a:ext>
            </a:extLst>
          </p:cNvPr>
          <p:cNvPicPr>
            <a:picLocks noGrp="1" noChangeAspect="1"/>
          </p:cNvPicPr>
          <p:nvPr>
            <p:ph idx="1"/>
          </p:nvPr>
        </p:nvPicPr>
        <p:blipFill>
          <a:blip r:embed="rId2"/>
          <a:stretch>
            <a:fillRect/>
          </a:stretch>
        </p:blipFill>
        <p:spPr>
          <a:xfrm>
            <a:off x="207411" y="240072"/>
            <a:ext cx="6051869" cy="6051869"/>
          </a:xfrm>
        </p:spPr>
      </p:pic>
      <p:pic>
        <p:nvPicPr>
          <p:cNvPr id="7" name="Picture 6" descr="Chart, bar chart&#10;&#10;Description automatically generated">
            <a:extLst>
              <a:ext uri="{FF2B5EF4-FFF2-40B4-BE49-F238E27FC236}">
                <a16:creationId xmlns:a16="http://schemas.microsoft.com/office/drawing/2014/main" id="{420BBEAA-5BC2-AD4F-B505-D04ABF740266}"/>
              </a:ext>
            </a:extLst>
          </p:cNvPr>
          <p:cNvPicPr>
            <a:picLocks noChangeAspect="1"/>
          </p:cNvPicPr>
          <p:nvPr/>
        </p:nvPicPr>
        <p:blipFill>
          <a:blip r:embed="rId3"/>
          <a:stretch>
            <a:fillRect/>
          </a:stretch>
        </p:blipFill>
        <p:spPr>
          <a:xfrm>
            <a:off x="6019800" y="463181"/>
            <a:ext cx="6172200" cy="4114800"/>
          </a:xfrm>
          <a:prstGeom prst="rect">
            <a:avLst/>
          </a:prstGeom>
        </p:spPr>
      </p:pic>
      <p:pic>
        <p:nvPicPr>
          <p:cNvPr id="9" name="Picture 8">
            <a:extLst>
              <a:ext uri="{FF2B5EF4-FFF2-40B4-BE49-F238E27FC236}">
                <a16:creationId xmlns:a16="http://schemas.microsoft.com/office/drawing/2014/main" id="{A269EF65-C4AC-BC4D-985B-E05BF223C121}"/>
              </a:ext>
            </a:extLst>
          </p:cNvPr>
          <p:cNvPicPr>
            <a:picLocks noChangeAspect="1"/>
          </p:cNvPicPr>
          <p:nvPr/>
        </p:nvPicPr>
        <p:blipFill>
          <a:blip r:embed="rId4"/>
          <a:stretch>
            <a:fillRect/>
          </a:stretch>
        </p:blipFill>
        <p:spPr>
          <a:xfrm>
            <a:off x="7049145" y="4663988"/>
            <a:ext cx="4572000" cy="1371600"/>
          </a:xfrm>
          <a:prstGeom prst="rect">
            <a:avLst/>
          </a:prstGeom>
        </p:spPr>
      </p:pic>
    </p:spTree>
    <p:extLst>
      <p:ext uri="{BB962C8B-B14F-4D97-AF65-F5344CB8AC3E}">
        <p14:creationId xmlns:p14="http://schemas.microsoft.com/office/powerpoint/2010/main" val="1830085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1566</TotalTime>
  <Words>369</Words>
  <Application>Microsoft Macintosh PowerPoint</Application>
  <PresentationFormat>Widescreen</PresentationFormat>
  <Paragraphs>33</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Music Generation with Neural Network Models</vt:lpstr>
      <vt:lpstr>Problem Statement</vt:lpstr>
      <vt:lpstr>Background Research</vt:lpstr>
      <vt:lpstr>Music</vt:lpstr>
      <vt:lpstr>Music Theory and Mathematics</vt:lpstr>
      <vt:lpstr>The dataset</vt:lpstr>
      <vt:lpstr>PowerPoint Presentation</vt:lpstr>
      <vt:lpstr>PowerPoint Presentation</vt:lpstr>
      <vt:lpstr>PowerPoint Presentation</vt:lpstr>
      <vt:lpstr>PowerPoint Presentation</vt:lpstr>
      <vt:lpstr>PowerPoint Presentation</vt:lpstr>
      <vt:lpstr>Modeling Approach</vt:lpstr>
      <vt:lpstr>Wavenet models</vt:lpstr>
      <vt:lpstr>PowerPoint Presentation</vt:lpstr>
      <vt:lpstr>PowerPoint Presentation</vt:lpstr>
      <vt:lpstr>LSTM models</vt:lpstr>
      <vt:lpstr>PowerPoint Presentation</vt:lpstr>
      <vt:lpstr>PowerPoint Presentation</vt:lpstr>
      <vt:lpstr>PowerPoint Presentation</vt:lpstr>
      <vt:lpstr>Conclusion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Generation with Neural Network Models</dc:title>
  <dc:creator>David castillo</dc:creator>
  <cp:lastModifiedBy>David castillo</cp:lastModifiedBy>
  <cp:revision>3</cp:revision>
  <dcterms:created xsi:type="dcterms:W3CDTF">2022-02-05T01:18:20Z</dcterms:created>
  <dcterms:modified xsi:type="dcterms:W3CDTF">2022-02-06T03:25:03Z</dcterms:modified>
</cp:coreProperties>
</file>